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710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결혼이민자</a:t>
            </a:r>
            <a:r>
              <a:rPr lang="en-US" altLang="ko-KR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,</a:t>
            </a:r>
            <a:r>
              <a:rPr lang="en-US" altLang="ko-KR" sz="2400" b="1" baseline="0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 </a:t>
            </a:r>
            <a:r>
              <a:rPr lang="ko-KR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귀화자 대상 </a:t>
            </a:r>
            <a:r>
              <a:rPr 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(2021)</a:t>
            </a:r>
            <a:endParaRPr lang="ko-KR" sz="2400" b="1" dirty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인원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학부모모임</c:v>
                </c:pt>
                <c:pt idx="1">
                  <c:v>모국인모임</c:v>
                </c:pt>
                <c:pt idx="2">
                  <c:v>지역모임</c:v>
                </c:pt>
                <c:pt idx="3">
                  <c:v>종교모임</c:v>
                </c:pt>
                <c:pt idx="4">
                  <c:v>친목모임</c:v>
                </c:pt>
              </c:strCache>
            </c:strRef>
          </c:cat>
          <c:val>
            <c:numRef>
              <c:f>Sheet1!$C$2:$C$6</c:f>
              <c:numCache>
                <c:formatCode>_(* #,##0_);_(* \(#,##0\);_(* "-"_);_(@_)</c:formatCode>
                <c:ptCount val="5"/>
                <c:pt idx="0">
                  <c:v>21802</c:v>
                </c:pt>
                <c:pt idx="1">
                  <c:v>155868</c:v>
                </c:pt>
                <c:pt idx="2">
                  <c:v>24609</c:v>
                </c:pt>
                <c:pt idx="3">
                  <c:v>39565</c:v>
                </c:pt>
                <c:pt idx="4">
                  <c:v>13870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C3-4AEB-9FDD-D8373EDD17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940800"/>
        <c:axId val="540884336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비율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1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C3-4AEB-9FDD-D8373EDD17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학부모모임</c:v>
                </c:pt>
                <c:pt idx="1">
                  <c:v>모국인모임</c:v>
                </c:pt>
                <c:pt idx="2">
                  <c:v>지역모임</c:v>
                </c:pt>
                <c:pt idx="3">
                  <c:v>종교모임</c:v>
                </c:pt>
                <c:pt idx="4">
                  <c:v>친목모임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0.23599999999999999</c:v>
                </c:pt>
                <c:pt idx="1">
                  <c:v>0.51100000000000001</c:v>
                </c:pt>
                <c:pt idx="2">
                  <c:v>8.1000000000000003E-2</c:v>
                </c:pt>
                <c:pt idx="3">
                  <c:v>0.13</c:v>
                </c:pt>
                <c:pt idx="4">
                  <c:v>4.4999999999999998E-2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AC3-4AEB-9FDD-D8373EDD17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2845440"/>
        <c:axId val="492057312"/>
      </c:lineChart>
      <c:catAx>
        <c:axId val="1629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40884336"/>
        <c:crosses val="autoZero"/>
        <c:auto val="1"/>
        <c:lblAlgn val="ctr"/>
        <c:lblOffset val="100"/>
        <c:noMultiLvlLbl val="0"/>
      </c:catAx>
      <c:valAx>
        <c:axId val="540884336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62940800"/>
        <c:crosses val="autoZero"/>
        <c:crossBetween val="between"/>
      </c:valAx>
      <c:valAx>
        <c:axId val="492057312"/>
        <c:scaling>
          <c:orientation val="minMax"/>
        </c:scaling>
        <c:delete val="0"/>
        <c:axPos val="r"/>
        <c:numFmt formatCode="0.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442845440"/>
        <c:crosses val="max"/>
        <c:crossBetween val="between"/>
        <c:majorUnit val="0.2"/>
      </c:valAx>
      <c:catAx>
        <c:axId val="442845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92057312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59A66-6A83-4154-AFCE-A13C5513E863}" type="doc">
      <dgm:prSet loTypeId="urn:microsoft.com/office/officeart/2005/8/layout/cycle8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A6AC4E6F-1C45-46BE-BC88-FF07B491724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말하기</a:t>
          </a:r>
        </a:p>
      </dgm:t>
    </dgm:pt>
    <dgm:pt modelId="{A1C32E9A-927B-4208-B64D-5FD5D67DE773}" type="parTrans" cxnId="{156A2710-6D3D-4012-B852-64E7281E4243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597F4297-02E7-4C85-B6A2-FF6F263F710B}" type="sibTrans" cxnId="{156A2710-6D3D-4012-B852-64E7281E4243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A2D3A1AA-8205-4F9F-AD05-0BE481B4059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듣기</a:t>
          </a:r>
        </a:p>
      </dgm:t>
    </dgm:pt>
    <dgm:pt modelId="{F868E22A-94F7-456D-8B08-B19B863DDCB8}" type="parTrans" cxnId="{06AA5289-319A-4988-9237-A59E9C0B27CA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AD21E49B-59DD-44E2-8289-FEFA53365DAE}" type="sibTrans" cxnId="{06AA5289-319A-4988-9237-A59E9C0B27CA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35A03043-A0F0-43C3-9404-3EBB16FA908E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읽기</a:t>
          </a:r>
        </a:p>
      </dgm:t>
    </dgm:pt>
    <dgm:pt modelId="{ACF79DBA-9EBE-4A81-9BA8-9648DF043D80}" type="parTrans" cxnId="{B59F75ED-758A-485B-BFE2-186541D8C80B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A5707355-102A-4AA0-BF9C-AC37AAAB2FBA}" type="sibTrans" cxnId="{B59F75ED-758A-485B-BFE2-186541D8C80B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DE544280-9E0C-4546-B213-E46873CF57AF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쓰기</a:t>
          </a:r>
        </a:p>
      </dgm:t>
    </dgm:pt>
    <dgm:pt modelId="{B1749A29-06C8-41D4-B706-78EAF8E839CF}" type="parTrans" cxnId="{52CF92F6-2E9F-4713-A2AB-190DDF5BA424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85B7995B-04DC-4A4A-ABE7-06F325AAE772}" type="sibTrans" cxnId="{52CF92F6-2E9F-4713-A2AB-190DDF5BA424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0F989C5F-67C5-46A4-96E6-32E64D86C341}" type="pres">
      <dgm:prSet presAssocID="{25459A66-6A83-4154-AFCE-A13C5513E863}" presName="compositeShape" presStyleCnt="0">
        <dgm:presLayoutVars>
          <dgm:chMax val="7"/>
          <dgm:dir/>
          <dgm:resizeHandles val="exact"/>
        </dgm:presLayoutVars>
      </dgm:prSet>
      <dgm:spPr/>
    </dgm:pt>
    <dgm:pt modelId="{F3859600-1DE5-414D-8C36-5C81C0D1B6EA}" type="pres">
      <dgm:prSet presAssocID="{25459A66-6A83-4154-AFCE-A13C5513E863}" presName="wedge1" presStyleLbl="node1" presStyleIdx="0" presStyleCnt="4"/>
      <dgm:spPr/>
    </dgm:pt>
    <dgm:pt modelId="{C6780C4C-B02B-4DA0-A833-F97501A07040}" type="pres">
      <dgm:prSet presAssocID="{25459A66-6A83-4154-AFCE-A13C5513E863}" presName="dummy1a" presStyleCnt="0"/>
      <dgm:spPr/>
    </dgm:pt>
    <dgm:pt modelId="{ADA83EE2-D226-4EE8-BE46-014B46AEBB4B}" type="pres">
      <dgm:prSet presAssocID="{25459A66-6A83-4154-AFCE-A13C5513E863}" presName="dummy1b" presStyleCnt="0"/>
      <dgm:spPr/>
    </dgm:pt>
    <dgm:pt modelId="{4826DA19-C9F3-4049-A44E-12C9EF903128}" type="pres">
      <dgm:prSet presAssocID="{25459A66-6A83-4154-AFCE-A13C5513E863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D624F06-27E7-430E-9E14-F9E387E64164}" type="pres">
      <dgm:prSet presAssocID="{25459A66-6A83-4154-AFCE-A13C5513E863}" presName="wedge2" presStyleLbl="node1" presStyleIdx="1" presStyleCnt="4"/>
      <dgm:spPr/>
    </dgm:pt>
    <dgm:pt modelId="{17920354-D1B0-499C-B9A3-C3B222052703}" type="pres">
      <dgm:prSet presAssocID="{25459A66-6A83-4154-AFCE-A13C5513E863}" presName="dummy2a" presStyleCnt="0"/>
      <dgm:spPr/>
    </dgm:pt>
    <dgm:pt modelId="{914002C2-22D6-4CC0-9082-916A91796271}" type="pres">
      <dgm:prSet presAssocID="{25459A66-6A83-4154-AFCE-A13C5513E863}" presName="dummy2b" presStyleCnt="0"/>
      <dgm:spPr/>
    </dgm:pt>
    <dgm:pt modelId="{83609633-8167-4840-A8C2-E236E5C0B2D4}" type="pres">
      <dgm:prSet presAssocID="{25459A66-6A83-4154-AFCE-A13C5513E863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E33FE0DC-AE40-4B52-9E62-2C452949781E}" type="pres">
      <dgm:prSet presAssocID="{25459A66-6A83-4154-AFCE-A13C5513E863}" presName="wedge3" presStyleLbl="node1" presStyleIdx="2" presStyleCnt="4"/>
      <dgm:spPr/>
    </dgm:pt>
    <dgm:pt modelId="{5973E43E-D44E-4DC2-B50E-C181FE91DAB5}" type="pres">
      <dgm:prSet presAssocID="{25459A66-6A83-4154-AFCE-A13C5513E863}" presName="dummy3a" presStyleCnt="0"/>
      <dgm:spPr/>
    </dgm:pt>
    <dgm:pt modelId="{41891719-8BAE-4F7D-B356-D3E47DEABC01}" type="pres">
      <dgm:prSet presAssocID="{25459A66-6A83-4154-AFCE-A13C5513E863}" presName="dummy3b" presStyleCnt="0"/>
      <dgm:spPr/>
    </dgm:pt>
    <dgm:pt modelId="{04CCC366-414F-4CEA-ADB4-F270E2983E5D}" type="pres">
      <dgm:prSet presAssocID="{25459A66-6A83-4154-AFCE-A13C5513E863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E8B548C-7F31-4892-B779-5DC1006A7146}" type="pres">
      <dgm:prSet presAssocID="{25459A66-6A83-4154-AFCE-A13C5513E863}" presName="wedge4" presStyleLbl="node1" presStyleIdx="3" presStyleCnt="4"/>
      <dgm:spPr/>
    </dgm:pt>
    <dgm:pt modelId="{A62B481C-8CE1-481B-8219-7F41A50AF3C0}" type="pres">
      <dgm:prSet presAssocID="{25459A66-6A83-4154-AFCE-A13C5513E863}" presName="dummy4a" presStyleCnt="0"/>
      <dgm:spPr/>
    </dgm:pt>
    <dgm:pt modelId="{EE73D261-C58C-4D60-AB97-43B8F703FA81}" type="pres">
      <dgm:prSet presAssocID="{25459A66-6A83-4154-AFCE-A13C5513E863}" presName="dummy4b" presStyleCnt="0"/>
      <dgm:spPr/>
    </dgm:pt>
    <dgm:pt modelId="{59EE3401-E4BE-4236-A248-1E469996B671}" type="pres">
      <dgm:prSet presAssocID="{25459A66-6A83-4154-AFCE-A13C5513E863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3F5051AA-D99E-4D14-8BE6-658F931AF4A6}" type="pres">
      <dgm:prSet presAssocID="{597F4297-02E7-4C85-B6A2-FF6F263F710B}" presName="arrowWedge1" presStyleLbl="fgSibTrans2D1" presStyleIdx="0" presStyleCnt="4"/>
      <dgm:spPr/>
    </dgm:pt>
    <dgm:pt modelId="{70ECB580-3E20-4772-AB8D-D5EEDE56EF54}" type="pres">
      <dgm:prSet presAssocID="{AD21E49B-59DD-44E2-8289-FEFA53365DAE}" presName="arrowWedge2" presStyleLbl="fgSibTrans2D1" presStyleIdx="1" presStyleCnt="4"/>
      <dgm:spPr/>
    </dgm:pt>
    <dgm:pt modelId="{37649E2E-7BFB-4A36-8152-9D82CE433722}" type="pres">
      <dgm:prSet presAssocID="{A5707355-102A-4AA0-BF9C-AC37AAAB2FBA}" presName="arrowWedge3" presStyleLbl="fgSibTrans2D1" presStyleIdx="2" presStyleCnt="4"/>
      <dgm:spPr/>
    </dgm:pt>
    <dgm:pt modelId="{A00CECC9-BB7D-43CC-A575-67D9FB41EED4}" type="pres">
      <dgm:prSet presAssocID="{85B7995B-04DC-4A4A-ABE7-06F325AAE772}" presName="arrowWedge4" presStyleLbl="fgSibTrans2D1" presStyleIdx="3" presStyleCnt="4"/>
      <dgm:spPr/>
    </dgm:pt>
  </dgm:ptLst>
  <dgm:cxnLst>
    <dgm:cxn modelId="{8B700101-E5BE-42F6-A448-5C1A026F6C62}" type="presOf" srcId="{DE544280-9E0C-4546-B213-E46873CF57AF}" destId="{59EE3401-E4BE-4236-A248-1E469996B671}" srcOrd="1" destOrd="0" presId="urn:microsoft.com/office/officeart/2005/8/layout/cycle8"/>
    <dgm:cxn modelId="{156A2710-6D3D-4012-B852-64E7281E4243}" srcId="{25459A66-6A83-4154-AFCE-A13C5513E863}" destId="{A6AC4E6F-1C45-46BE-BC88-FF07B491724A}" srcOrd="0" destOrd="0" parTransId="{A1C32E9A-927B-4208-B64D-5FD5D67DE773}" sibTransId="{597F4297-02E7-4C85-B6A2-FF6F263F710B}"/>
    <dgm:cxn modelId="{3F90531A-C92F-4B47-9DF5-36D3E6CF8A29}" type="presOf" srcId="{A2D3A1AA-8205-4F9F-AD05-0BE481B40597}" destId="{FD624F06-27E7-430E-9E14-F9E387E64164}" srcOrd="0" destOrd="0" presId="urn:microsoft.com/office/officeart/2005/8/layout/cycle8"/>
    <dgm:cxn modelId="{FBB9473E-E12E-4A53-91EA-44782D1BFD85}" type="presOf" srcId="{35A03043-A0F0-43C3-9404-3EBB16FA908E}" destId="{04CCC366-414F-4CEA-ADB4-F270E2983E5D}" srcOrd="1" destOrd="0" presId="urn:microsoft.com/office/officeart/2005/8/layout/cycle8"/>
    <dgm:cxn modelId="{84C70061-9251-46C3-BFBD-3F699D8B7B19}" type="presOf" srcId="{A6AC4E6F-1C45-46BE-BC88-FF07B491724A}" destId="{F3859600-1DE5-414D-8C36-5C81C0D1B6EA}" srcOrd="0" destOrd="0" presId="urn:microsoft.com/office/officeart/2005/8/layout/cycle8"/>
    <dgm:cxn modelId="{7E9F6F52-52F8-4B89-B40C-9AE5EBF97036}" type="presOf" srcId="{DE544280-9E0C-4546-B213-E46873CF57AF}" destId="{DE8B548C-7F31-4892-B779-5DC1006A7146}" srcOrd="0" destOrd="0" presId="urn:microsoft.com/office/officeart/2005/8/layout/cycle8"/>
    <dgm:cxn modelId="{664E1686-BB2F-41A5-8EC0-C9F184FA2625}" type="presOf" srcId="{25459A66-6A83-4154-AFCE-A13C5513E863}" destId="{0F989C5F-67C5-46A4-96E6-32E64D86C341}" srcOrd="0" destOrd="0" presId="urn:microsoft.com/office/officeart/2005/8/layout/cycle8"/>
    <dgm:cxn modelId="{06AA5289-319A-4988-9237-A59E9C0B27CA}" srcId="{25459A66-6A83-4154-AFCE-A13C5513E863}" destId="{A2D3A1AA-8205-4F9F-AD05-0BE481B40597}" srcOrd="1" destOrd="0" parTransId="{F868E22A-94F7-456D-8B08-B19B863DDCB8}" sibTransId="{AD21E49B-59DD-44E2-8289-FEFA53365DAE}"/>
    <dgm:cxn modelId="{8318FBC8-44F6-4035-ABEA-E83A7106B98D}" type="presOf" srcId="{A6AC4E6F-1C45-46BE-BC88-FF07B491724A}" destId="{4826DA19-C9F3-4049-A44E-12C9EF903128}" srcOrd="1" destOrd="0" presId="urn:microsoft.com/office/officeart/2005/8/layout/cycle8"/>
    <dgm:cxn modelId="{0C63DBD2-C23C-439E-9E57-4109C855B195}" type="presOf" srcId="{A2D3A1AA-8205-4F9F-AD05-0BE481B40597}" destId="{83609633-8167-4840-A8C2-E236E5C0B2D4}" srcOrd="1" destOrd="0" presId="urn:microsoft.com/office/officeart/2005/8/layout/cycle8"/>
    <dgm:cxn modelId="{B59F75ED-758A-485B-BFE2-186541D8C80B}" srcId="{25459A66-6A83-4154-AFCE-A13C5513E863}" destId="{35A03043-A0F0-43C3-9404-3EBB16FA908E}" srcOrd="2" destOrd="0" parTransId="{ACF79DBA-9EBE-4A81-9BA8-9648DF043D80}" sibTransId="{A5707355-102A-4AA0-BF9C-AC37AAAB2FBA}"/>
    <dgm:cxn modelId="{52CF92F6-2E9F-4713-A2AB-190DDF5BA424}" srcId="{25459A66-6A83-4154-AFCE-A13C5513E863}" destId="{DE544280-9E0C-4546-B213-E46873CF57AF}" srcOrd="3" destOrd="0" parTransId="{B1749A29-06C8-41D4-B706-78EAF8E839CF}" sibTransId="{85B7995B-04DC-4A4A-ABE7-06F325AAE772}"/>
    <dgm:cxn modelId="{28673AFB-7E02-4FBD-84C7-7CAD1EFC78AA}" type="presOf" srcId="{35A03043-A0F0-43C3-9404-3EBB16FA908E}" destId="{E33FE0DC-AE40-4B52-9E62-2C452949781E}" srcOrd="0" destOrd="0" presId="urn:microsoft.com/office/officeart/2005/8/layout/cycle8"/>
    <dgm:cxn modelId="{33D10F0F-07C8-45C9-8AE5-AEE9423502A4}" type="presParOf" srcId="{0F989C5F-67C5-46A4-96E6-32E64D86C341}" destId="{F3859600-1DE5-414D-8C36-5C81C0D1B6EA}" srcOrd="0" destOrd="0" presId="urn:microsoft.com/office/officeart/2005/8/layout/cycle8"/>
    <dgm:cxn modelId="{E9BD6AFA-5597-4200-BA37-617ECB0D6D9C}" type="presParOf" srcId="{0F989C5F-67C5-46A4-96E6-32E64D86C341}" destId="{C6780C4C-B02B-4DA0-A833-F97501A07040}" srcOrd="1" destOrd="0" presId="urn:microsoft.com/office/officeart/2005/8/layout/cycle8"/>
    <dgm:cxn modelId="{4DD64A6F-25E3-4DA9-B502-DA37DEE087B7}" type="presParOf" srcId="{0F989C5F-67C5-46A4-96E6-32E64D86C341}" destId="{ADA83EE2-D226-4EE8-BE46-014B46AEBB4B}" srcOrd="2" destOrd="0" presId="urn:microsoft.com/office/officeart/2005/8/layout/cycle8"/>
    <dgm:cxn modelId="{78F64BB6-5A59-4053-BF04-17A0C630133A}" type="presParOf" srcId="{0F989C5F-67C5-46A4-96E6-32E64D86C341}" destId="{4826DA19-C9F3-4049-A44E-12C9EF903128}" srcOrd="3" destOrd="0" presId="urn:microsoft.com/office/officeart/2005/8/layout/cycle8"/>
    <dgm:cxn modelId="{B1DCF260-A408-4095-A965-152351088B5C}" type="presParOf" srcId="{0F989C5F-67C5-46A4-96E6-32E64D86C341}" destId="{FD624F06-27E7-430E-9E14-F9E387E64164}" srcOrd="4" destOrd="0" presId="urn:microsoft.com/office/officeart/2005/8/layout/cycle8"/>
    <dgm:cxn modelId="{B7AC0D51-52C2-4527-A0AA-18F3A0A9FFD8}" type="presParOf" srcId="{0F989C5F-67C5-46A4-96E6-32E64D86C341}" destId="{17920354-D1B0-499C-B9A3-C3B222052703}" srcOrd="5" destOrd="0" presId="urn:microsoft.com/office/officeart/2005/8/layout/cycle8"/>
    <dgm:cxn modelId="{41DFD1DB-3BD9-427E-A4DB-FF89BBD963D2}" type="presParOf" srcId="{0F989C5F-67C5-46A4-96E6-32E64D86C341}" destId="{914002C2-22D6-4CC0-9082-916A91796271}" srcOrd="6" destOrd="0" presId="urn:microsoft.com/office/officeart/2005/8/layout/cycle8"/>
    <dgm:cxn modelId="{6C0BF449-A674-4AFB-81A5-B92F0AEF4297}" type="presParOf" srcId="{0F989C5F-67C5-46A4-96E6-32E64D86C341}" destId="{83609633-8167-4840-A8C2-E236E5C0B2D4}" srcOrd="7" destOrd="0" presId="urn:microsoft.com/office/officeart/2005/8/layout/cycle8"/>
    <dgm:cxn modelId="{187758AA-F265-4DA3-B691-7AF3C8BABA6B}" type="presParOf" srcId="{0F989C5F-67C5-46A4-96E6-32E64D86C341}" destId="{E33FE0DC-AE40-4B52-9E62-2C452949781E}" srcOrd="8" destOrd="0" presId="urn:microsoft.com/office/officeart/2005/8/layout/cycle8"/>
    <dgm:cxn modelId="{0D3DB518-A926-4E87-9CE9-DEFAB20BF60B}" type="presParOf" srcId="{0F989C5F-67C5-46A4-96E6-32E64D86C341}" destId="{5973E43E-D44E-4DC2-B50E-C181FE91DAB5}" srcOrd="9" destOrd="0" presId="urn:microsoft.com/office/officeart/2005/8/layout/cycle8"/>
    <dgm:cxn modelId="{76AF60F6-0410-4049-BD03-EECC4DDAED0D}" type="presParOf" srcId="{0F989C5F-67C5-46A4-96E6-32E64D86C341}" destId="{41891719-8BAE-4F7D-B356-D3E47DEABC01}" srcOrd="10" destOrd="0" presId="urn:microsoft.com/office/officeart/2005/8/layout/cycle8"/>
    <dgm:cxn modelId="{FA4961FE-E5DD-41AE-AA9E-431CE278DBDD}" type="presParOf" srcId="{0F989C5F-67C5-46A4-96E6-32E64D86C341}" destId="{04CCC366-414F-4CEA-ADB4-F270E2983E5D}" srcOrd="11" destOrd="0" presId="urn:microsoft.com/office/officeart/2005/8/layout/cycle8"/>
    <dgm:cxn modelId="{21B4A3BD-1EEC-4D4F-930B-7BB556F7038D}" type="presParOf" srcId="{0F989C5F-67C5-46A4-96E6-32E64D86C341}" destId="{DE8B548C-7F31-4892-B779-5DC1006A7146}" srcOrd="12" destOrd="0" presId="urn:microsoft.com/office/officeart/2005/8/layout/cycle8"/>
    <dgm:cxn modelId="{C7888663-AA00-4A4F-A83C-ED2173647FDB}" type="presParOf" srcId="{0F989C5F-67C5-46A4-96E6-32E64D86C341}" destId="{A62B481C-8CE1-481B-8219-7F41A50AF3C0}" srcOrd="13" destOrd="0" presId="urn:microsoft.com/office/officeart/2005/8/layout/cycle8"/>
    <dgm:cxn modelId="{A80111CC-DC44-481B-98B4-3A6556310A74}" type="presParOf" srcId="{0F989C5F-67C5-46A4-96E6-32E64D86C341}" destId="{EE73D261-C58C-4D60-AB97-43B8F703FA81}" srcOrd="14" destOrd="0" presId="urn:microsoft.com/office/officeart/2005/8/layout/cycle8"/>
    <dgm:cxn modelId="{CD09CFF9-93F0-4E1E-B740-221FE8772E42}" type="presParOf" srcId="{0F989C5F-67C5-46A4-96E6-32E64D86C341}" destId="{59EE3401-E4BE-4236-A248-1E469996B671}" srcOrd="15" destOrd="0" presId="urn:microsoft.com/office/officeart/2005/8/layout/cycle8"/>
    <dgm:cxn modelId="{96C05FF2-27F3-4F8B-9249-D705CF0BEDDB}" type="presParOf" srcId="{0F989C5F-67C5-46A4-96E6-32E64D86C341}" destId="{3F5051AA-D99E-4D14-8BE6-658F931AF4A6}" srcOrd="16" destOrd="0" presId="urn:microsoft.com/office/officeart/2005/8/layout/cycle8"/>
    <dgm:cxn modelId="{0B0B620C-BE71-4900-9173-6A8CBD03BC2F}" type="presParOf" srcId="{0F989C5F-67C5-46A4-96E6-32E64D86C341}" destId="{70ECB580-3E20-4772-AB8D-D5EEDE56EF54}" srcOrd="17" destOrd="0" presId="urn:microsoft.com/office/officeart/2005/8/layout/cycle8"/>
    <dgm:cxn modelId="{C8BE31D1-BB4C-465A-BE5E-7F7F9A00ED13}" type="presParOf" srcId="{0F989C5F-67C5-46A4-96E6-32E64D86C341}" destId="{37649E2E-7BFB-4A36-8152-9D82CE433722}" srcOrd="18" destOrd="0" presId="urn:microsoft.com/office/officeart/2005/8/layout/cycle8"/>
    <dgm:cxn modelId="{7B29DF1B-DD2F-48BE-86F4-3CADAE0C1ADB}" type="presParOf" srcId="{0F989C5F-67C5-46A4-96E6-32E64D86C341}" destId="{A00CECC9-BB7D-43CC-A575-67D9FB41EED4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F1340-398B-420F-9AD7-677D4F8496D2}" type="doc">
      <dgm:prSet loTypeId="urn:microsoft.com/office/officeart/2005/8/layout/hProcess9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5B9D4D1C-8E2C-4E97-B7DB-C78B1EE543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외로움</a:t>
          </a:r>
        </a:p>
      </dgm:t>
    </dgm:pt>
    <dgm:pt modelId="{CAB7F108-378E-41B0-B8AE-5AC73294FEB2}" type="parTrans" cxnId="{C5520891-A573-4A06-997C-8B23360DF29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7C159D2-430B-4D6D-8606-623017C2369E}" type="sibTrans" cxnId="{C5520891-A573-4A06-997C-8B23360DF29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E395772-AFAA-455A-A909-EBDE6B110FC3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언어</a:t>
          </a:r>
        </a:p>
      </dgm:t>
    </dgm:pt>
    <dgm:pt modelId="{A043695B-06FE-411E-BE87-D0FF842CCD8C}" type="parTrans" cxnId="{F5007E52-0A5E-401B-8C27-1B4D4D439F3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7A6A2AD-16E0-4E24-ABB8-4D21253B1275}" type="sibTrans" cxnId="{F5007E52-0A5E-401B-8C27-1B4D4D439F3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63AD818-3E15-46B6-84B8-F64704366577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편견</a:t>
          </a:r>
        </a:p>
      </dgm:t>
    </dgm:pt>
    <dgm:pt modelId="{959821B1-5C01-4368-BCBD-5625B294ECFD}" type="parTrans" cxnId="{FC07617A-8DA4-40E5-85C4-571071A18D2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F2FBC10-21DD-458F-9E80-11F89F4883F2}" type="sibTrans" cxnId="{FC07617A-8DA4-40E5-85C4-571071A18D2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3EC197A-E9A1-4671-9723-124FF508421C}" type="pres">
      <dgm:prSet presAssocID="{E39F1340-398B-420F-9AD7-677D4F8496D2}" presName="CompostProcess" presStyleCnt="0">
        <dgm:presLayoutVars>
          <dgm:dir/>
          <dgm:resizeHandles val="exact"/>
        </dgm:presLayoutVars>
      </dgm:prSet>
      <dgm:spPr/>
    </dgm:pt>
    <dgm:pt modelId="{56A4DAB1-48C2-43F1-BFB5-67BB339B15C9}" type="pres">
      <dgm:prSet presAssocID="{E39F1340-398B-420F-9AD7-677D4F8496D2}" presName="arrow" presStyleLbl="bgShp" presStyleIdx="0" presStyleCnt="1"/>
      <dgm:spPr/>
    </dgm:pt>
    <dgm:pt modelId="{4EC06F89-A9F6-421F-B961-E46A8FECC720}" type="pres">
      <dgm:prSet presAssocID="{E39F1340-398B-420F-9AD7-677D4F8496D2}" presName="linearProcess" presStyleCnt="0"/>
      <dgm:spPr/>
    </dgm:pt>
    <dgm:pt modelId="{BFAC2B86-B3CB-4475-B106-EB43CB732BC5}" type="pres">
      <dgm:prSet presAssocID="{5B9D4D1C-8E2C-4E97-B7DB-C78B1EE5430A}" presName="textNode" presStyleLbl="node1" presStyleIdx="0" presStyleCnt="3">
        <dgm:presLayoutVars>
          <dgm:bulletEnabled val="1"/>
        </dgm:presLayoutVars>
      </dgm:prSet>
      <dgm:spPr/>
    </dgm:pt>
    <dgm:pt modelId="{4C24F9F3-DE70-4710-8392-F9C9061E59D5}" type="pres">
      <dgm:prSet presAssocID="{07C159D2-430B-4D6D-8606-623017C2369E}" presName="sibTrans" presStyleCnt="0"/>
      <dgm:spPr/>
    </dgm:pt>
    <dgm:pt modelId="{30F7B062-8E09-47C1-A4C8-E934B5828D54}" type="pres">
      <dgm:prSet presAssocID="{5E395772-AFAA-455A-A909-EBDE6B110FC3}" presName="textNode" presStyleLbl="node1" presStyleIdx="1" presStyleCnt="3">
        <dgm:presLayoutVars>
          <dgm:bulletEnabled val="1"/>
        </dgm:presLayoutVars>
      </dgm:prSet>
      <dgm:spPr/>
    </dgm:pt>
    <dgm:pt modelId="{B2953C1B-B621-4D91-B5A9-6F8AF0D11CF7}" type="pres">
      <dgm:prSet presAssocID="{77A6A2AD-16E0-4E24-ABB8-4D21253B1275}" presName="sibTrans" presStyleCnt="0"/>
      <dgm:spPr/>
    </dgm:pt>
    <dgm:pt modelId="{B3DCF1B3-2C73-4BC3-9B1C-17A8AAB8E94A}" type="pres">
      <dgm:prSet presAssocID="{C63AD818-3E15-46B6-84B8-F6470436657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0ECC109-AE07-46F6-ABD6-352378C2BB2E}" type="presOf" srcId="{5E395772-AFAA-455A-A909-EBDE6B110FC3}" destId="{30F7B062-8E09-47C1-A4C8-E934B5828D54}" srcOrd="0" destOrd="0" presId="urn:microsoft.com/office/officeart/2005/8/layout/hProcess9"/>
    <dgm:cxn modelId="{816EC466-6B8A-4944-916E-D66D7F790720}" type="presOf" srcId="{5B9D4D1C-8E2C-4E97-B7DB-C78B1EE5430A}" destId="{BFAC2B86-B3CB-4475-B106-EB43CB732BC5}" srcOrd="0" destOrd="0" presId="urn:microsoft.com/office/officeart/2005/8/layout/hProcess9"/>
    <dgm:cxn modelId="{C6E33F4F-171D-43DF-B3D6-0C6EFA864B64}" type="presOf" srcId="{E39F1340-398B-420F-9AD7-677D4F8496D2}" destId="{F3EC197A-E9A1-4671-9723-124FF508421C}" srcOrd="0" destOrd="0" presId="urn:microsoft.com/office/officeart/2005/8/layout/hProcess9"/>
    <dgm:cxn modelId="{F5007E52-0A5E-401B-8C27-1B4D4D439F37}" srcId="{E39F1340-398B-420F-9AD7-677D4F8496D2}" destId="{5E395772-AFAA-455A-A909-EBDE6B110FC3}" srcOrd="1" destOrd="0" parTransId="{A043695B-06FE-411E-BE87-D0FF842CCD8C}" sibTransId="{77A6A2AD-16E0-4E24-ABB8-4D21253B1275}"/>
    <dgm:cxn modelId="{FC07617A-8DA4-40E5-85C4-571071A18D22}" srcId="{E39F1340-398B-420F-9AD7-677D4F8496D2}" destId="{C63AD818-3E15-46B6-84B8-F64704366577}" srcOrd="2" destOrd="0" parTransId="{959821B1-5C01-4368-BCBD-5625B294ECFD}" sibTransId="{DF2FBC10-21DD-458F-9E80-11F89F4883F2}"/>
    <dgm:cxn modelId="{C5520891-A573-4A06-997C-8B23360DF29D}" srcId="{E39F1340-398B-420F-9AD7-677D4F8496D2}" destId="{5B9D4D1C-8E2C-4E97-B7DB-C78B1EE5430A}" srcOrd="0" destOrd="0" parTransId="{CAB7F108-378E-41B0-B8AE-5AC73294FEB2}" sibTransId="{07C159D2-430B-4D6D-8606-623017C2369E}"/>
    <dgm:cxn modelId="{CF93F0ED-CA4D-4E80-87CC-054AB6992BE7}" type="presOf" srcId="{C63AD818-3E15-46B6-84B8-F64704366577}" destId="{B3DCF1B3-2C73-4BC3-9B1C-17A8AAB8E94A}" srcOrd="0" destOrd="0" presId="urn:microsoft.com/office/officeart/2005/8/layout/hProcess9"/>
    <dgm:cxn modelId="{D28AB634-F3C8-4BA9-AA59-D73C269149C1}" type="presParOf" srcId="{F3EC197A-E9A1-4671-9723-124FF508421C}" destId="{56A4DAB1-48C2-43F1-BFB5-67BB339B15C9}" srcOrd="0" destOrd="0" presId="urn:microsoft.com/office/officeart/2005/8/layout/hProcess9"/>
    <dgm:cxn modelId="{642F38D1-E0E7-47AB-B4E7-9EF07A8BAE48}" type="presParOf" srcId="{F3EC197A-E9A1-4671-9723-124FF508421C}" destId="{4EC06F89-A9F6-421F-B961-E46A8FECC720}" srcOrd="1" destOrd="0" presId="urn:microsoft.com/office/officeart/2005/8/layout/hProcess9"/>
    <dgm:cxn modelId="{603F4C20-D198-470C-B3F5-985B63D63604}" type="presParOf" srcId="{4EC06F89-A9F6-421F-B961-E46A8FECC720}" destId="{BFAC2B86-B3CB-4475-B106-EB43CB732BC5}" srcOrd="0" destOrd="0" presId="urn:microsoft.com/office/officeart/2005/8/layout/hProcess9"/>
    <dgm:cxn modelId="{9442B2B8-6747-48AF-88F1-B8005CBA25D4}" type="presParOf" srcId="{4EC06F89-A9F6-421F-B961-E46A8FECC720}" destId="{4C24F9F3-DE70-4710-8392-F9C9061E59D5}" srcOrd="1" destOrd="0" presId="urn:microsoft.com/office/officeart/2005/8/layout/hProcess9"/>
    <dgm:cxn modelId="{CC2EA40E-415C-4B87-9D3D-092E913E86B7}" type="presParOf" srcId="{4EC06F89-A9F6-421F-B961-E46A8FECC720}" destId="{30F7B062-8E09-47C1-A4C8-E934B5828D54}" srcOrd="2" destOrd="0" presId="urn:microsoft.com/office/officeart/2005/8/layout/hProcess9"/>
    <dgm:cxn modelId="{192ACDAB-60A4-4D99-AB31-6252699B4549}" type="presParOf" srcId="{4EC06F89-A9F6-421F-B961-E46A8FECC720}" destId="{B2953C1B-B621-4D91-B5A9-6F8AF0D11CF7}" srcOrd="3" destOrd="0" presId="urn:microsoft.com/office/officeart/2005/8/layout/hProcess9"/>
    <dgm:cxn modelId="{E9FD8AA3-DCDB-42D5-B5C6-DF8661131BDE}" type="presParOf" srcId="{4EC06F89-A9F6-421F-B961-E46A8FECC720}" destId="{B3DCF1B3-2C73-4BC3-9B1C-17A8AAB8E9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859600-1DE5-414D-8C36-5C81C0D1B6EA}">
      <dsp:nvSpPr>
        <dsp:cNvPr id="0" name=""/>
        <dsp:cNvSpPr/>
      </dsp:nvSpPr>
      <dsp:spPr>
        <a:xfrm>
          <a:off x="194273" y="119161"/>
          <a:ext cx="1748339" cy="1748339"/>
        </a:xfrm>
        <a:prstGeom prst="pie">
          <a:avLst>
            <a:gd name="adj1" fmla="val 16200000"/>
            <a:gd name="adj2" fmla="val 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말하기</a:t>
          </a:r>
        </a:p>
      </dsp:txBody>
      <dsp:txXfrm>
        <a:off x="1122350" y="481525"/>
        <a:ext cx="645220" cy="478712"/>
      </dsp:txXfrm>
    </dsp:sp>
    <dsp:sp modelId="{FD624F06-27E7-430E-9E14-F9E387E64164}">
      <dsp:nvSpPr>
        <dsp:cNvPr id="0" name=""/>
        <dsp:cNvSpPr/>
      </dsp:nvSpPr>
      <dsp:spPr>
        <a:xfrm>
          <a:off x="194273" y="177855"/>
          <a:ext cx="1748339" cy="1748339"/>
        </a:xfrm>
        <a:prstGeom prst="pie">
          <a:avLst>
            <a:gd name="adj1" fmla="val 0"/>
            <a:gd name="adj2" fmla="val 5400000"/>
          </a:avLst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듣기</a:t>
          </a:r>
        </a:p>
      </dsp:txBody>
      <dsp:txXfrm>
        <a:off x="1122350" y="1085119"/>
        <a:ext cx="645220" cy="478712"/>
      </dsp:txXfrm>
    </dsp:sp>
    <dsp:sp modelId="{E33FE0DC-AE40-4B52-9E62-2C452949781E}">
      <dsp:nvSpPr>
        <dsp:cNvPr id="0" name=""/>
        <dsp:cNvSpPr/>
      </dsp:nvSpPr>
      <dsp:spPr>
        <a:xfrm>
          <a:off x="135578" y="177855"/>
          <a:ext cx="1748339" cy="1748339"/>
        </a:xfrm>
        <a:prstGeom prst="pie">
          <a:avLst>
            <a:gd name="adj1" fmla="val 5400000"/>
            <a:gd name="adj2" fmla="val 10800000"/>
          </a:avLst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읽기</a:t>
          </a:r>
        </a:p>
      </dsp:txBody>
      <dsp:txXfrm>
        <a:off x="310621" y="1085119"/>
        <a:ext cx="645220" cy="478712"/>
      </dsp:txXfrm>
    </dsp:sp>
    <dsp:sp modelId="{DE8B548C-7F31-4892-B779-5DC1006A7146}">
      <dsp:nvSpPr>
        <dsp:cNvPr id="0" name=""/>
        <dsp:cNvSpPr/>
      </dsp:nvSpPr>
      <dsp:spPr>
        <a:xfrm>
          <a:off x="135578" y="119161"/>
          <a:ext cx="1748339" cy="1748339"/>
        </a:xfrm>
        <a:prstGeom prst="pie">
          <a:avLst>
            <a:gd name="adj1" fmla="val 10800000"/>
            <a:gd name="adj2" fmla="val 1620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쓰기</a:t>
          </a:r>
        </a:p>
      </dsp:txBody>
      <dsp:txXfrm>
        <a:off x="310621" y="481525"/>
        <a:ext cx="645220" cy="478712"/>
      </dsp:txXfrm>
    </dsp:sp>
    <dsp:sp modelId="{3F5051AA-D99E-4D14-8BE6-658F931AF4A6}">
      <dsp:nvSpPr>
        <dsp:cNvPr id="0" name=""/>
        <dsp:cNvSpPr/>
      </dsp:nvSpPr>
      <dsp:spPr>
        <a:xfrm>
          <a:off x="86042" y="10930"/>
          <a:ext cx="1964801" cy="1964801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0ECB580-3E20-4772-AB8D-D5EEDE56EF54}">
      <dsp:nvSpPr>
        <dsp:cNvPr id="0" name=""/>
        <dsp:cNvSpPr/>
      </dsp:nvSpPr>
      <dsp:spPr>
        <a:xfrm>
          <a:off x="86042" y="69625"/>
          <a:ext cx="1964801" cy="1964801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7649E2E-7BFB-4A36-8152-9D82CE433722}">
      <dsp:nvSpPr>
        <dsp:cNvPr id="0" name=""/>
        <dsp:cNvSpPr/>
      </dsp:nvSpPr>
      <dsp:spPr>
        <a:xfrm>
          <a:off x="27348" y="69625"/>
          <a:ext cx="1964801" cy="1964801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00CECC9-BB7D-43CC-A575-67D9FB41EED4}">
      <dsp:nvSpPr>
        <dsp:cNvPr id="0" name=""/>
        <dsp:cNvSpPr/>
      </dsp:nvSpPr>
      <dsp:spPr>
        <a:xfrm>
          <a:off x="27348" y="10930"/>
          <a:ext cx="1964801" cy="1964801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4DAB1-48C2-43F1-BFB5-67BB339B15C9}">
      <dsp:nvSpPr>
        <dsp:cNvPr id="0" name=""/>
        <dsp:cNvSpPr/>
      </dsp:nvSpPr>
      <dsp:spPr>
        <a:xfrm>
          <a:off x="298871" y="0"/>
          <a:ext cx="3387209" cy="150440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AC2B86-B3CB-4475-B106-EB43CB732BC5}">
      <dsp:nvSpPr>
        <dsp:cNvPr id="0" name=""/>
        <dsp:cNvSpPr/>
      </dsp:nvSpPr>
      <dsp:spPr>
        <a:xfrm>
          <a:off x="0" y="451322"/>
          <a:ext cx="1195485" cy="60176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외로움</a:t>
          </a:r>
        </a:p>
      </dsp:txBody>
      <dsp:txXfrm>
        <a:off x="29376" y="480698"/>
        <a:ext cx="1136733" cy="543011"/>
      </dsp:txXfrm>
    </dsp:sp>
    <dsp:sp modelId="{30F7B062-8E09-47C1-A4C8-E934B5828D54}">
      <dsp:nvSpPr>
        <dsp:cNvPr id="0" name=""/>
        <dsp:cNvSpPr/>
      </dsp:nvSpPr>
      <dsp:spPr>
        <a:xfrm>
          <a:off x="1394733" y="451322"/>
          <a:ext cx="1195485" cy="60176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언어</a:t>
          </a:r>
        </a:p>
      </dsp:txBody>
      <dsp:txXfrm>
        <a:off x="1424109" y="480698"/>
        <a:ext cx="1136733" cy="543011"/>
      </dsp:txXfrm>
    </dsp:sp>
    <dsp:sp modelId="{B3DCF1B3-2C73-4BC3-9B1C-17A8AAB8E94A}">
      <dsp:nvSpPr>
        <dsp:cNvPr id="0" name=""/>
        <dsp:cNvSpPr/>
      </dsp:nvSpPr>
      <dsp:spPr>
        <a:xfrm>
          <a:off x="2789466" y="451322"/>
          <a:ext cx="1195485" cy="60176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편견</a:t>
          </a:r>
        </a:p>
      </dsp:txBody>
      <dsp:txXfrm>
        <a:off x="2818842" y="480698"/>
        <a:ext cx="1136733" cy="543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354CB-FB2C-4B83-BABE-493D3419086B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AB2A-DBE5-477C-9DFE-AD1F29721E43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AE27-8EEE-48BB-B2E1-58721D0D1656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3649C9-5F04-7C46-0DC7-E9CC9F6D8EE6}"/>
              </a:ext>
            </a:extLst>
          </p:cNvPr>
          <p:cNvSpPr txBox="1">
            <a:spLocks/>
          </p:cNvSpPr>
          <p:nvPr userDrawn="1"/>
        </p:nvSpPr>
        <p:spPr>
          <a:xfrm>
            <a:off x="681035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B391C14E-ADBB-4C2F-9626-3E6F69969DC2}" type="slidenum">
              <a:rPr lang="ko-KR" altLang="en-US" smtClean="0"/>
              <a:pPr algn="l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51ED9-E66E-414C-BFC4-AF800664EFDC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D334-E4CC-485F-8DD8-6D0483F25CB0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3C17C-C1E2-4F36-8160-4C1F7B9E5160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40AF-A5FC-4AFA-BF6B-47B68C24B7FF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DC70C234-CDB7-4082-B969-851DA7CDB3C4}"/>
              </a:ext>
            </a:extLst>
          </p:cNvPr>
          <p:cNvSpPr/>
          <p:nvPr userDrawn="1"/>
        </p:nvSpPr>
        <p:spPr>
          <a:xfrm flipH="1">
            <a:off x="0" y="822960"/>
            <a:ext cx="9906000" cy="281208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십자형 6">
            <a:extLst>
              <a:ext uri="{FF2B5EF4-FFF2-40B4-BE49-F238E27FC236}">
                <a16:creationId xmlns:a16="http://schemas.microsoft.com/office/drawing/2014/main" id="{66EB8027-24DA-4757-AAB2-D55230EE517E}"/>
              </a:ext>
            </a:extLst>
          </p:cNvPr>
          <p:cNvSpPr/>
          <p:nvPr userDrawn="1"/>
        </p:nvSpPr>
        <p:spPr>
          <a:xfrm>
            <a:off x="681038" y="0"/>
            <a:ext cx="8543925" cy="1106424"/>
          </a:xfrm>
          <a:prstGeom prst="plus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F4A7985-5B99-4141-90AD-AF3314169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8255"/>
            <a:ext cx="9906002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DF31E19-D3C6-42C0-A3FE-A8D02EF1AA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6297249"/>
            <a:ext cx="1516272" cy="56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87DC-4EF7-4B1F-B16C-994E55C7ED08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DE28-B0A2-4971-BE3F-C00128191B2B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6CCD-666A-4E3B-8350-BF68FBEC4327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593A-FF4D-41A6-B75D-2E1AAB298BE7}" type="datetime1">
              <a:rPr lang="ko-KR" altLang="en-US" smtClean="0"/>
              <a:t>2024-03-10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배지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760536" cy="6858000"/>
          </a:xfrm>
          <a:prstGeom prst="plaque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923110" y="1813810"/>
            <a:ext cx="8412480" cy="2174715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Multicultural Family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E4A19C2-6997-89DD-D59A-3F82B063CB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0" y="5922852"/>
            <a:ext cx="1860096" cy="6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20FCB11-B5C9-B107-7E39-70E1D275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1B0FA3-B3A2-86C1-9E00-E40116A514BD}"/>
              </a:ext>
            </a:extLst>
          </p:cNvPr>
          <p:cNvSpPr/>
          <p:nvPr/>
        </p:nvSpPr>
        <p:spPr>
          <a:xfrm>
            <a:off x="1235087" y="2475204"/>
            <a:ext cx="5206354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31F8A5-4F38-DE24-6275-89A02A513339}"/>
              </a:ext>
            </a:extLst>
          </p:cNvPr>
          <p:cNvSpPr txBox="1"/>
          <p:nvPr/>
        </p:nvSpPr>
        <p:spPr>
          <a:xfrm>
            <a:off x="1697397" y="2013539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다문화가족 실태 조사 목적</a:t>
            </a:r>
          </a:p>
        </p:txBody>
      </p:sp>
      <p:sp>
        <p:nvSpPr>
          <p:cNvPr id="2" name="하트 1">
            <a:extLst>
              <a:ext uri="{FF2B5EF4-FFF2-40B4-BE49-F238E27FC236}">
                <a16:creationId xmlns:a16="http://schemas.microsoft.com/office/drawing/2014/main" id="{298A4C41-372D-FE44-0173-CCBA13261AC9}"/>
              </a:ext>
            </a:extLst>
          </p:cNvPr>
          <p:cNvSpPr/>
          <p:nvPr/>
        </p:nvSpPr>
        <p:spPr>
          <a:xfrm>
            <a:off x="716926" y="1926125"/>
            <a:ext cx="1036320" cy="811977"/>
          </a:xfrm>
          <a:prstGeom prst="hear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4415156-904A-5F02-8DEF-37AC1B1F92B1}"/>
              </a:ext>
            </a:extLst>
          </p:cNvPr>
          <p:cNvSpPr/>
          <p:nvPr/>
        </p:nvSpPr>
        <p:spPr>
          <a:xfrm>
            <a:off x="1235087" y="3489962"/>
            <a:ext cx="5206354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4C2EBD-F649-1494-84CF-E48B81DF2969}"/>
              </a:ext>
            </a:extLst>
          </p:cNvPr>
          <p:cNvSpPr txBox="1"/>
          <p:nvPr/>
        </p:nvSpPr>
        <p:spPr>
          <a:xfrm>
            <a:off x="1697397" y="302829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다문화가족 실태 조사 방법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하트 19">
            <a:extLst>
              <a:ext uri="{FF2B5EF4-FFF2-40B4-BE49-F238E27FC236}">
                <a16:creationId xmlns:a16="http://schemas.microsoft.com/office/drawing/2014/main" id="{9D6220A8-DCB8-24BC-891D-BA5336F43BD5}"/>
              </a:ext>
            </a:extLst>
          </p:cNvPr>
          <p:cNvSpPr/>
          <p:nvPr/>
        </p:nvSpPr>
        <p:spPr>
          <a:xfrm>
            <a:off x="716926" y="2940883"/>
            <a:ext cx="1036320" cy="811977"/>
          </a:xfrm>
          <a:prstGeom prst="hear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6578475-9FB6-0304-3061-97023A0F8D7C}"/>
              </a:ext>
            </a:extLst>
          </p:cNvPr>
          <p:cNvSpPr/>
          <p:nvPr/>
        </p:nvSpPr>
        <p:spPr>
          <a:xfrm>
            <a:off x="1235087" y="4512572"/>
            <a:ext cx="5206354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1951BA-1270-B0BF-F761-65E1A1D6743A}"/>
              </a:ext>
            </a:extLst>
          </p:cNvPr>
          <p:cNvSpPr txBox="1"/>
          <p:nvPr/>
        </p:nvSpPr>
        <p:spPr>
          <a:xfrm>
            <a:off x="1697397" y="405090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지난 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년간 모임 참여 경험</a:t>
            </a:r>
          </a:p>
        </p:txBody>
      </p:sp>
      <p:sp>
        <p:nvSpPr>
          <p:cNvPr id="24" name="하트 23">
            <a:extLst>
              <a:ext uri="{FF2B5EF4-FFF2-40B4-BE49-F238E27FC236}">
                <a16:creationId xmlns:a16="http://schemas.microsoft.com/office/drawing/2014/main" id="{CB6DC686-0B42-61EB-66D2-69795741860A}"/>
              </a:ext>
            </a:extLst>
          </p:cNvPr>
          <p:cNvSpPr/>
          <p:nvPr/>
        </p:nvSpPr>
        <p:spPr>
          <a:xfrm>
            <a:off x="716926" y="3963493"/>
            <a:ext cx="1036320" cy="811977"/>
          </a:xfrm>
          <a:prstGeom prst="hear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569BA42-DA8D-58E8-A156-AABDF411D38B}"/>
              </a:ext>
            </a:extLst>
          </p:cNvPr>
          <p:cNvSpPr/>
          <p:nvPr/>
        </p:nvSpPr>
        <p:spPr>
          <a:xfrm>
            <a:off x="1235087" y="5604861"/>
            <a:ext cx="5206354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BCFE65-F3B5-7472-C174-88D0C9B5E1F9}"/>
              </a:ext>
            </a:extLst>
          </p:cNvPr>
          <p:cNvSpPr txBox="1"/>
          <p:nvPr/>
        </p:nvSpPr>
        <p:spPr>
          <a:xfrm>
            <a:off x="1697397" y="5143196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다문화가족 센터의 역할</a:t>
            </a:r>
          </a:p>
        </p:txBody>
      </p:sp>
      <p:sp>
        <p:nvSpPr>
          <p:cNvPr id="28" name="하트 27">
            <a:extLst>
              <a:ext uri="{FF2B5EF4-FFF2-40B4-BE49-F238E27FC236}">
                <a16:creationId xmlns:a16="http://schemas.microsoft.com/office/drawing/2014/main" id="{A9BA16CC-E940-053B-E01E-0F5F9D240767}"/>
              </a:ext>
            </a:extLst>
          </p:cNvPr>
          <p:cNvSpPr/>
          <p:nvPr/>
        </p:nvSpPr>
        <p:spPr>
          <a:xfrm>
            <a:off x="716926" y="5055782"/>
            <a:ext cx="1036320" cy="811977"/>
          </a:xfrm>
          <a:prstGeom prst="hear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FD5DB237-1436-4B04-9B6B-E8EADC7172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508358" y="2074040"/>
            <a:ext cx="1831345" cy="1733685"/>
          </a:xfrm>
          <a:prstGeom prst="rect">
            <a:avLst/>
          </a:prstGeom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827C28-0C53-403B-BBE9-CFC352F4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8260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A2EA5A4-A9CB-6FE3-C12D-F1BB2FEE4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다문화가족 실태 조사 목적</a:t>
            </a:r>
          </a:p>
        </p:txBody>
      </p:sp>
      <p:sp>
        <p:nvSpPr>
          <p:cNvPr id="4" name="내용 개체 틀 1">
            <a:extLst>
              <a:ext uri="{FF2B5EF4-FFF2-40B4-BE49-F238E27FC236}">
                <a16:creationId xmlns:a16="http://schemas.microsoft.com/office/drawing/2014/main" id="{1A3E74D1-F71F-A01F-F39F-BEF3D398922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5536" y="1514475"/>
            <a:ext cx="8766175" cy="2325696"/>
          </a:xfrm>
        </p:spPr>
        <p:txBody>
          <a:bodyPr>
            <a:noAutofit/>
          </a:bodyPr>
          <a:lstStyle/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Purpose of investigation</a:t>
            </a: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To understand the economic status, family relationships, and lifestyle of multicultural families</a:t>
            </a: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Necessary for establishing policies for multicultural families</a:t>
            </a:r>
            <a:endParaRPr lang="en-US" altLang="ko-KR" sz="2000" b="0" i="0" dirty="0"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42950" lvl="1" indent="-324000" latinLnBrk="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799AAA45-6E6F-F65C-5173-5D001FFFBED4}"/>
              </a:ext>
            </a:extLst>
          </p:cNvPr>
          <p:cNvSpPr txBox="1">
            <a:spLocks/>
          </p:cNvSpPr>
          <p:nvPr/>
        </p:nvSpPr>
        <p:spPr>
          <a:xfrm>
            <a:off x="605536" y="3951143"/>
            <a:ext cx="6750304" cy="2143438"/>
          </a:xfrm>
          <a:prstGeom prst="rect">
            <a:avLst/>
          </a:prstGeom>
        </p:spPr>
        <p:txBody>
          <a:bodyPr wrap="square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조사 목적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다문화가족에 대한 경제상태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가족관계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생활양식 등을 파악하여 다문화가족 정책수립에 필요한 기초 자료를 수집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E556028D-085C-AD1A-C133-31C769A452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24547" y="4689519"/>
            <a:ext cx="1700416" cy="1308012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F4E47BE-167E-4E16-A4E2-60617ADE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0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9C4EB507-FD8E-C50A-9ABB-F75EE17F204E}"/>
              </a:ext>
            </a:extLst>
          </p:cNvPr>
          <p:cNvSpPr/>
          <p:nvPr/>
        </p:nvSpPr>
        <p:spPr>
          <a:xfrm>
            <a:off x="1602109" y="1212571"/>
            <a:ext cx="1488143" cy="756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FE19EB6A-F5DA-4CD3-6099-06FB0551B9E1}"/>
              </a:ext>
            </a:extLst>
          </p:cNvPr>
          <p:cNvSpPr/>
          <p:nvPr/>
        </p:nvSpPr>
        <p:spPr>
          <a:xfrm>
            <a:off x="3080252" y="1212571"/>
            <a:ext cx="6111220" cy="756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2C4C5F7-E887-E872-ECFE-0097B1AD3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다문화가족 실태 조사 방법</a:t>
            </a:r>
          </a:p>
        </p:txBody>
      </p:sp>
      <p:sp>
        <p:nvSpPr>
          <p:cNvPr id="6" name="순서도: 수동 입력 5">
            <a:extLst>
              <a:ext uri="{FF2B5EF4-FFF2-40B4-BE49-F238E27FC236}">
                <a16:creationId xmlns:a16="http://schemas.microsoft.com/office/drawing/2014/main" id="{29C700F0-FF5C-93ED-60D6-0FC9E16E91CB}"/>
              </a:ext>
            </a:extLst>
          </p:cNvPr>
          <p:cNvSpPr/>
          <p:nvPr/>
        </p:nvSpPr>
        <p:spPr>
          <a:xfrm>
            <a:off x="555844" y="1974657"/>
            <a:ext cx="1055692" cy="1321535"/>
          </a:xfrm>
          <a:prstGeom prst="flowChartManualInpu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목표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모집단</a:t>
            </a:r>
          </a:p>
        </p:txBody>
      </p:sp>
      <p:sp>
        <p:nvSpPr>
          <p:cNvPr id="7" name="순서도: 수동 입력 6">
            <a:extLst>
              <a:ext uri="{FF2B5EF4-FFF2-40B4-BE49-F238E27FC236}">
                <a16:creationId xmlns:a16="http://schemas.microsoft.com/office/drawing/2014/main" id="{D24ABABB-5543-05CC-50D0-1EED3A3C444A}"/>
              </a:ext>
            </a:extLst>
          </p:cNvPr>
          <p:cNvSpPr/>
          <p:nvPr/>
        </p:nvSpPr>
        <p:spPr>
          <a:xfrm>
            <a:off x="558067" y="3296193"/>
            <a:ext cx="1063468" cy="2850081"/>
          </a:xfrm>
          <a:prstGeom prst="flowChartManualInpu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조사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모집단</a:t>
            </a:r>
          </a:p>
        </p:txBody>
      </p:sp>
      <p:sp>
        <p:nvSpPr>
          <p:cNvPr id="8" name="갈매기형 수장 6">
            <a:extLst>
              <a:ext uri="{FF2B5EF4-FFF2-40B4-BE49-F238E27FC236}">
                <a16:creationId xmlns:a16="http://schemas.microsoft.com/office/drawing/2014/main" id="{985549EA-E81A-12B8-7703-DEC06D338895}"/>
              </a:ext>
            </a:extLst>
          </p:cNvPr>
          <p:cNvSpPr/>
          <p:nvPr/>
        </p:nvSpPr>
        <p:spPr>
          <a:xfrm flipH="1">
            <a:off x="1611536" y="1212571"/>
            <a:ext cx="1458716" cy="756000"/>
          </a:xfrm>
          <a:prstGeom prst="diamond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구분</a:t>
            </a:r>
          </a:p>
        </p:txBody>
      </p:sp>
      <p:sp>
        <p:nvSpPr>
          <p:cNvPr id="10" name="갈매기형 수장 20">
            <a:extLst>
              <a:ext uri="{FF2B5EF4-FFF2-40B4-BE49-F238E27FC236}">
                <a16:creationId xmlns:a16="http://schemas.microsoft.com/office/drawing/2014/main" id="{0BC868CD-2B17-30E6-A6EC-B926BD5585C2}"/>
              </a:ext>
            </a:extLst>
          </p:cNvPr>
          <p:cNvSpPr/>
          <p:nvPr/>
        </p:nvSpPr>
        <p:spPr>
          <a:xfrm flipH="1">
            <a:off x="3100251" y="1212571"/>
            <a:ext cx="6091219" cy="756000"/>
          </a:xfrm>
          <a:prstGeom prst="diamond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8EB2AC0A-C702-17EC-FB23-1024E15080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3745924"/>
              </p:ext>
            </p:extLst>
          </p:nvPr>
        </p:nvGraphicFramePr>
        <p:xfrm>
          <a:off x="1612109" y="1960038"/>
          <a:ext cx="7589363" cy="418623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488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01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48786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대한민국</a:t>
                      </a:r>
                      <a:b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거주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대한민국에 거주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다문화가족지원법에서 정의하는</a:t>
                      </a:r>
                    </a:p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다문화 가구의 가구주 및 </a:t>
                      </a:r>
                      <a:r>
                        <a:rPr kumimoji="1" lang="ko-KR" altLang="en-US" sz="180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가구원</a:t>
                      </a:r>
                      <a:endParaRPr kumimoji="1" lang="en-US" altLang="ko-KR" sz="1800" b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0471">
                <a:tc rowSpan="2"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조사모집단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결혼이민자 또는 한국인과 결혼한 기타 이민자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외국인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 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04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귀화에 의한 국적취득자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한국인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 다문화 대상자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955083729"/>
                  </a:ext>
                </a:extLst>
              </a:tr>
              <a:tr h="111650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표본추출물</a:t>
                      </a:r>
                      <a:endParaRPr kumimoji="1" lang="en-US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등록자료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가족관계등록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주민등록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외국인등록</a:t>
                      </a:r>
                      <a:r>
                        <a:rPr kumimoji="1" lang="en-US" altLang="ko-KR" sz="1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009C3E3-82B9-44BE-BF6A-06259677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0094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8A4346B8-D62C-3B48-6771-93406FCE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지난 </a:t>
            </a:r>
            <a:r>
              <a:rPr lang="en-US" altLang="ko-KR" dirty="0"/>
              <a:t>1</a:t>
            </a:r>
            <a:r>
              <a:rPr lang="ko-KR" altLang="en-US" dirty="0"/>
              <a:t>년간 모임 참여 경험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16B6AAFF-893F-4827-D552-222E373FE11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30150142"/>
              </p:ext>
            </p:extLst>
          </p:nvPr>
        </p:nvGraphicFramePr>
        <p:xfrm>
          <a:off x="681037" y="1574157"/>
          <a:ext cx="8543925" cy="4317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말풍선: 모서리가 둥근 사각형 6">
            <a:extLst>
              <a:ext uri="{FF2B5EF4-FFF2-40B4-BE49-F238E27FC236}">
                <a16:creationId xmlns:a16="http://schemas.microsoft.com/office/drawing/2014/main" id="{F64978D7-9DBF-833C-DBFD-F7D6B3E6F322}"/>
              </a:ext>
            </a:extLst>
          </p:cNvPr>
          <p:cNvSpPr/>
          <p:nvPr/>
        </p:nvSpPr>
        <p:spPr>
          <a:xfrm>
            <a:off x="4602481" y="2386149"/>
            <a:ext cx="1393370" cy="478971"/>
          </a:xfrm>
          <a:prstGeom prst="wedgeRoundRectCallout">
            <a:avLst>
              <a:gd name="adj1" fmla="val -70537"/>
              <a:gd name="adj2" fmla="val -24039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참여율 </a:t>
            </a:r>
            <a:r>
              <a:rPr lang="en-US" altLang="ko-KR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위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154ECA2-5BA1-48A1-90A4-B17ED7AB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87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F1ED1C67-833F-D2E8-EB46-4867F3CEF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다문화가족 센터의 역할</a:t>
            </a:r>
          </a:p>
        </p:txBody>
      </p:sp>
      <p:sp>
        <p:nvSpPr>
          <p:cNvPr id="5" name="배지 4">
            <a:extLst>
              <a:ext uri="{FF2B5EF4-FFF2-40B4-BE49-F238E27FC236}">
                <a16:creationId xmlns:a16="http://schemas.microsoft.com/office/drawing/2014/main" id="{8D6C51B3-B663-C6FD-BFC7-E6A5D72ADBEC}"/>
              </a:ext>
            </a:extLst>
          </p:cNvPr>
          <p:cNvSpPr/>
          <p:nvPr/>
        </p:nvSpPr>
        <p:spPr>
          <a:xfrm>
            <a:off x="195003" y="1311017"/>
            <a:ext cx="4680000" cy="4680000"/>
          </a:xfrm>
          <a:prstGeom prst="snip2DiagRect">
            <a:avLst>
              <a:gd name="adj1" fmla="val 0"/>
              <a:gd name="adj2" fmla="val 9281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2A086FEF-0AA1-9D81-16E6-C9483B28F1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4141249"/>
              </p:ext>
            </p:extLst>
          </p:nvPr>
        </p:nvGraphicFramePr>
        <p:xfrm>
          <a:off x="2683119" y="3637888"/>
          <a:ext cx="2114192" cy="2081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양쪽 대괄호 17">
            <a:extLst>
              <a:ext uri="{FF2B5EF4-FFF2-40B4-BE49-F238E27FC236}">
                <a16:creationId xmlns:a16="http://schemas.microsoft.com/office/drawing/2014/main" id="{A4BEAEA5-3390-3996-18A3-74A5C5571A0E}"/>
              </a:ext>
            </a:extLst>
          </p:cNvPr>
          <p:cNvSpPr/>
          <p:nvPr/>
        </p:nvSpPr>
        <p:spPr>
          <a:xfrm rot="5400000">
            <a:off x="5034831" y="1311017"/>
            <a:ext cx="4680000" cy="4680000"/>
          </a:xfrm>
          <a:prstGeom prst="snip2DiagRect">
            <a:avLst>
              <a:gd name="adj1" fmla="val 0"/>
              <a:gd name="adj2" fmla="val 8926"/>
            </a:avLst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순서도: 화면 표시 26">
            <a:extLst>
              <a:ext uri="{FF2B5EF4-FFF2-40B4-BE49-F238E27FC236}">
                <a16:creationId xmlns:a16="http://schemas.microsoft.com/office/drawing/2014/main" id="{281A6002-9713-9648-BB01-B588E07D92BB}"/>
              </a:ext>
            </a:extLst>
          </p:cNvPr>
          <p:cNvSpPr/>
          <p:nvPr/>
        </p:nvSpPr>
        <p:spPr>
          <a:xfrm flipH="1">
            <a:off x="6496036" y="2989450"/>
            <a:ext cx="1757590" cy="406475"/>
          </a:xfrm>
          <a:prstGeom prst="snip2DiagRect">
            <a:avLst/>
          </a:prstGeom>
          <a:solidFill>
            <a:schemeClr val="tx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직업교육</a:t>
            </a:r>
          </a:p>
        </p:txBody>
      </p:sp>
      <p:sp>
        <p:nvSpPr>
          <p:cNvPr id="33" name="아래쪽 화살표 설명선 12">
            <a:extLst>
              <a:ext uri="{FF2B5EF4-FFF2-40B4-BE49-F238E27FC236}">
                <a16:creationId xmlns:a16="http://schemas.microsoft.com/office/drawing/2014/main" id="{259A0D4A-44B6-F0DE-9F62-59AB2B56AC70}"/>
              </a:ext>
            </a:extLst>
          </p:cNvPr>
          <p:cNvSpPr/>
          <p:nvPr/>
        </p:nvSpPr>
        <p:spPr>
          <a:xfrm>
            <a:off x="601572" y="3216812"/>
            <a:ext cx="1944216" cy="799748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한국어학습</a:t>
            </a:r>
          </a:p>
        </p:txBody>
      </p:sp>
      <p:graphicFrame>
        <p:nvGraphicFramePr>
          <p:cNvPr id="34" name="다이어그램 33">
            <a:extLst>
              <a:ext uri="{FF2B5EF4-FFF2-40B4-BE49-F238E27FC236}">
                <a16:creationId xmlns:a16="http://schemas.microsoft.com/office/drawing/2014/main" id="{26D05F94-770B-5EB6-9AD7-09BACA4B66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4968827"/>
              </p:ext>
            </p:extLst>
          </p:nvPr>
        </p:nvGraphicFramePr>
        <p:xfrm>
          <a:off x="542527" y="1822991"/>
          <a:ext cx="3984952" cy="1504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5" name="팔각형 34">
            <a:extLst>
              <a:ext uri="{FF2B5EF4-FFF2-40B4-BE49-F238E27FC236}">
                <a16:creationId xmlns:a16="http://schemas.microsoft.com/office/drawing/2014/main" id="{6601D261-D47B-7559-B7C7-4152BC9A408C}"/>
              </a:ext>
            </a:extLst>
          </p:cNvPr>
          <p:cNvSpPr/>
          <p:nvPr/>
        </p:nvSpPr>
        <p:spPr>
          <a:xfrm>
            <a:off x="1768006" y="1374876"/>
            <a:ext cx="1533994" cy="474246"/>
          </a:xfrm>
          <a:prstGeom prst="octagon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어려운 점</a:t>
            </a:r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C82E6AD5-29A5-C0A5-226D-181A07CC65EE}"/>
              </a:ext>
            </a:extLst>
          </p:cNvPr>
          <p:cNvSpPr/>
          <p:nvPr/>
        </p:nvSpPr>
        <p:spPr>
          <a:xfrm>
            <a:off x="474599" y="4016560"/>
            <a:ext cx="2198163" cy="17583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7" name="순서도: 대체 처리 36">
            <a:extLst>
              <a:ext uri="{FF2B5EF4-FFF2-40B4-BE49-F238E27FC236}">
                <a16:creationId xmlns:a16="http://schemas.microsoft.com/office/drawing/2014/main" id="{403FF7D5-BB27-3025-6953-FF80CD540F73}"/>
              </a:ext>
            </a:extLst>
          </p:cNvPr>
          <p:cNvSpPr/>
          <p:nvPr/>
        </p:nvSpPr>
        <p:spPr>
          <a:xfrm flipH="1">
            <a:off x="745588" y="4245696"/>
            <a:ext cx="1656184" cy="587441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다문화센터</a:t>
            </a:r>
          </a:p>
        </p:txBody>
      </p:sp>
      <p:sp>
        <p:nvSpPr>
          <p:cNvPr id="38" name="화살표: 갈매기형 수장 37">
            <a:extLst>
              <a:ext uri="{FF2B5EF4-FFF2-40B4-BE49-F238E27FC236}">
                <a16:creationId xmlns:a16="http://schemas.microsoft.com/office/drawing/2014/main" id="{FADE88E8-9B27-41AF-2AC2-792C64AF029E}"/>
              </a:ext>
            </a:extLst>
          </p:cNvPr>
          <p:cNvSpPr/>
          <p:nvPr/>
        </p:nvSpPr>
        <p:spPr>
          <a:xfrm flipH="1">
            <a:off x="745588" y="4969684"/>
            <a:ext cx="1656184" cy="587441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어학당</a:t>
            </a:r>
          </a:p>
        </p:txBody>
      </p:sp>
      <p:sp>
        <p:nvSpPr>
          <p:cNvPr id="48" name="평행 사변형 47">
            <a:extLst>
              <a:ext uri="{FF2B5EF4-FFF2-40B4-BE49-F238E27FC236}">
                <a16:creationId xmlns:a16="http://schemas.microsoft.com/office/drawing/2014/main" id="{42E7F256-379F-C1F6-7CA1-7328E142F23E}"/>
              </a:ext>
            </a:extLst>
          </p:cNvPr>
          <p:cNvSpPr/>
          <p:nvPr/>
        </p:nvSpPr>
        <p:spPr>
          <a:xfrm flipH="1">
            <a:off x="5231016" y="2405467"/>
            <a:ext cx="2330596" cy="432048"/>
          </a:xfrm>
          <a:prstGeom prst="parallelogram">
            <a:avLst>
              <a:gd name="adj" fmla="val 162268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적응훈련</a:t>
            </a:r>
          </a:p>
        </p:txBody>
      </p:sp>
      <p:sp>
        <p:nvSpPr>
          <p:cNvPr id="55" name="평행 사변형 54">
            <a:extLst>
              <a:ext uri="{FF2B5EF4-FFF2-40B4-BE49-F238E27FC236}">
                <a16:creationId xmlns:a16="http://schemas.microsoft.com/office/drawing/2014/main" id="{7DA16548-2A53-6BC1-218E-5CA3F11EC624}"/>
              </a:ext>
            </a:extLst>
          </p:cNvPr>
          <p:cNvSpPr/>
          <p:nvPr/>
        </p:nvSpPr>
        <p:spPr>
          <a:xfrm>
            <a:off x="7251512" y="2405467"/>
            <a:ext cx="2242885" cy="432048"/>
          </a:xfrm>
          <a:prstGeom prst="parallelogram">
            <a:avLst>
              <a:gd name="adj" fmla="val 162268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교육</a:t>
            </a:r>
          </a:p>
        </p:txBody>
      </p:sp>
      <p:sp>
        <p:nvSpPr>
          <p:cNvPr id="58" name="리본: 아래로 기울어짐 57">
            <a:extLst>
              <a:ext uri="{FF2B5EF4-FFF2-40B4-BE49-F238E27FC236}">
                <a16:creationId xmlns:a16="http://schemas.microsoft.com/office/drawing/2014/main" id="{67DE97A2-4B6B-7956-447C-EDB8F94E7351}"/>
              </a:ext>
            </a:extLst>
          </p:cNvPr>
          <p:cNvSpPr/>
          <p:nvPr/>
        </p:nvSpPr>
        <p:spPr>
          <a:xfrm>
            <a:off x="5852009" y="1425675"/>
            <a:ext cx="3045645" cy="515645"/>
          </a:xfrm>
          <a:prstGeom prst="ribbon">
            <a:avLst>
              <a:gd name="adj1" fmla="val 16667"/>
              <a:gd name="adj2" fmla="val 75000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다문화센터의 역할</a:t>
            </a:r>
          </a:p>
        </p:txBody>
      </p:sp>
      <p:sp>
        <p:nvSpPr>
          <p:cNvPr id="60" name="대각선 방향의 모서리가 둥근 사각형 10">
            <a:extLst>
              <a:ext uri="{FF2B5EF4-FFF2-40B4-BE49-F238E27FC236}">
                <a16:creationId xmlns:a16="http://schemas.microsoft.com/office/drawing/2014/main" id="{8C6DEEBE-F1D9-5DD2-4F31-87E69D8AF884}"/>
              </a:ext>
            </a:extLst>
          </p:cNvPr>
          <p:cNvSpPr/>
          <p:nvPr/>
        </p:nvSpPr>
        <p:spPr>
          <a:xfrm flipH="1">
            <a:off x="5556547" y="3534747"/>
            <a:ext cx="1687055" cy="58683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ITQ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교육</a:t>
            </a:r>
          </a:p>
        </p:txBody>
      </p:sp>
      <p:sp>
        <p:nvSpPr>
          <p:cNvPr id="61" name="대각선 방향의 모서리가 둥근 사각형 11">
            <a:extLst>
              <a:ext uri="{FF2B5EF4-FFF2-40B4-BE49-F238E27FC236}">
                <a16:creationId xmlns:a16="http://schemas.microsoft.com/office/drawing/2014/main" id="{497FCDEF-49EE-A1DF-992F-8C9CF2F5B061}"/>
              </a:ext>
            </a:extLst>
          </p:cNvPr>
          <p:cNvSpPr/>
          <p:nvPr/>
        </p:nvSpPr>
        <p:spPr>
          <a:xfrm>
            <a:off x="7496161" y="3525261"/>
            <a:ext cx="1687055" cy="58683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통번역</a:t>
            </a:r>
          </a:p>
        </p:txBody>
      </p:sp>
      <p:sp>
        <p:nvSpPr>
          <p:cNvPr id="72" name="대각선 방향의 모서리가 둥근 사각형 10">
            <a:extLst>
              <a:ext uri="{FF2B5EF4-FFF2-40B4-BE49-F238E27FC236}">
                <a16:creationId xmlns:a16="http://schemas.microsoft.com/office/drawing/2014/main" id="{05DE0AA7-E355-BE9A-2436-0EF35AFD20B4}"/>
              </a:ext>
            </a:extLst>
          </p:cNvPr>
          <p:cNvSpPr/>
          <p:nvPr/>
        </p:nvSpPr>
        <p:spPr>
          <a:xfrm flipV="1">
            <a:off x="5556547" y="4246307"/>
            <a:ext cx="1687055" cy="586830"/>
          </a:xfrm>
          <a:prstGeom prst="foldedCorner">
            <a:avLst>
              <a:gd name="adj" fmla="val 27912"/>
            </a:avLst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5" name="대각선 방향의 모서리가 둥근 사각형 11">
            <a:extLst>
              <a:ext uri="{FF2B5EF4-FFF2-40B4-BE49-F238E27FC236}">
                <a16:creationId xmlns:a16="http://schemas.microsoft.com/office/drawing/2014/main" id="{0E5AF507-0FFD-1B02-664F-E345FD6532EA}"/>
              </a:ext>
            </a:extLst>
          </p:cNvPr>
          <p:cNvSpPr/>
          <p:nvPr/>
        </p:nvSpPr>
        <p:spPr>
          <a:xfrm>
            <a:off x="7496161" y="4246307"/>
            <a:ext cx="1687055" cy="586830"/>
          </a:xfrm>
          <a:prstGeom prst="trapezoid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요리교육</a:t>
            </a:r>
          </a:p>
        </p:txBody>
      </p:sp>
      <p:cxnSp>
        <p:nvCxnSpPr>
          <p:cNvPr id="89" name="연결선: 구부러짐 88">
            <a:extLst>
              <a:ext uri="{FF2B5EF4-FFF2-40B4-BE49-F238E27FC236}">
                <a16:creationId xmlns:a16="http://schemas.microsoft.com/office/drawing/2014/main" id="{40F56DC6-8631-1E9D-8A95-0F33E98345FC}"/>
              </a:ext>
            </a:extLst>
          </p:cNvPr>
          <p:cNvCxnSpPr>
            <a:cxnSpLocks/>
            <a:stCxn id="48" idx="0"/>
            <a:endCxn id="55" idx="0"/>
          </p:cNvCxnSpPr>
          <p:nvPr/>
        </p:nvCxnSpPr>
        <p:spPr>
          <a:xfrm rot="5400000" flipH="1" flipV="1">
            <a:off x="7384634" y="1417147"/>
            <a:ext cx="12700" cy="1976641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원통 47">
            <a:extLst>
              <a:ext uri="{FF2B5EF4-FFF2-40B4-BE49-F238E27FC236}">
                <a16:creationId xmlns:a16="http://schemas.microsoft.com/office/drawing/2014/main" id="{5AB51B12-DCCC-1886-0AC1-C017EB10E843}"/>
              </a:ext>
            </a:extLst>
          </p:cNvPr>
          <p:cNvSpPr/>
          <p:nvPr/>
        </p:nvSpPr>
        <p:spPr>
          <a:xfrm rot="20765610">
            <a:off x="5316717" y="5130628"/>
            <a:ext cx="1264709" cy="540000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수준별</a:t>
            </a:r>
          </a:p>
        </p:txBody>
      </p:sp>
      <p:sp>
        <p:nvSpPr>
          <p:cNvPr id="93" name="화살표: 오각형 92">
            <a:extLst>
              <a:ext uri="{FF2B5EF4-FFF2-40B4-BE49-F238E27FC236}">
                <a16:creationId xmlns:a16="http://schemas.microsoft.com/office/drawing/2014/main" id="{BB5291E8-4111-A274-8113-BCC623F7BB56}"/>
              </a:ext>
            </a:extLst>
          </p:cNvPr>
          <p:cNvSpPr/>
          <p:nvPr/>
        </p:nvSpPr>
        <p:spPr>
          <a:xfrm flipH="1">
            <a:off x="6752047" y="5130628"/>
            <a:ext cx="1264709" cy="540000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맞춤</a:t>
            </a:r>
          </a:p>
        </p:txBody>
      </p:sp>
      <p:sp>
        <p:nvSpPr>
          <p:cNvPr id="94" name="순서도: 지연 93">
            <a:extLst>
              <a:ext uri="{FF2B5EF4-FFF2-40B4-BE49-F238E27FC236}">
                <a16:creationId xmlns:a16="http://schemas.microsoft.com/office/drawing/2014/main" id="{334D0375-FD7C-E79E-1015-88592835BD96}"/>
              </a:ext>
            </a:extLst>
          </p:cNvPr>
          <p:cNvSpPr/>
          <p:nvPr/>
        </p:nvSpPr>
        <p:spPr>
          <a:xfrm>
            <a:off x="8187377" y="5130628"/>
            <a:ext cx="1307020" cy="540000"/>
          </a:xfrm>
          <a:prstGeom prst="flowChartDelay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프로그램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B6C91A9-8F07-4193-8686-40638417B135}"/>
              </a:ext>
            </a:extLst>
          </p:cNvPr>
          <p:cNvSpPr txBox="1"/>
          <p:nvPr/>
        </p:nvSpPr>
        <p:spPr>
          <a:xfrm>
            <a:off x="5614583" y="4355056"/>
            <a:ext cx="1570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바리스타</a:t>
            </a:r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B1ED342-6B3C-4A78-BED2-0AFEBA85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265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1415</TotalTime>
  <Words>180</Words>
  <Application>Microsoft Office PowerPoint</Application>
  <PresentationFormat>A4 용지(210x297mm)</PresentationFormat>
  <Paragraphs>61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다문화가족 실태 조사 목적</vt:lpstr>
      <vt:lpstr>2. 다문화가족 실태 조사 방법</vt:lpstr>
      <vt:lpstr>3. 지난 1년간 모임 참여 경험</vt:lpstr>
      <vt:lpstr>4. 다문화가족 센터의 역할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54</cp:revision>
  <dcterms:created xsi:type="dcterms:W3CDTF">2023-07-20T02:58:21Z</dcterms:created>
  <dcterms:modified xsi:type="dcterms:W3CDTF">2024-03-10T13:23:44Z</dcterms:modified>
</cp:coreProperties>
</file>